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77" r:id="rId5"/>
    <p:sldId id="267" r:id="rId6"/>
    <p:sldId id="271" r:id="rId7"/>
    <p:sldId id="259" r:id="rId8"/>
    <p:sldId id="279" r:id="rId9"/>
    <p:sldId id="289" r:id="rId10"/>
    <p:sldId id="282" r:id="rId11"/>
    <p:sldId id="294" r:id="rId12"/>
    <p:sldId id="280" r:id="rId13"/>
    <p:sldId id="283" r:id="rId14"/>
    <p:sldId id="260" r:id="rId15"/>
    <p:sldId id="275" r:id="rId16"/>
    <p:sldId id="292" r:id="rId17"/>
    <p:sldId id="262" r:id="rId18"/>
    <p:sldId id="284" r:id="rId19"/>
    <p:sldId id="290" r:id="rId20"/>
    <p:sldId id="286" r:id="rId21"/>
    <p:sldId id="270" r:id="rId22"/>
    <p:sldId id="287" r:id="rId23"/>
    <p:sldId id="288" r:id="rId24"/>
    <p:sldId id="293" r:id="rId25"/>
    <p:sldId id="285" r:id="rId26"/>
    <p:sldId id="272" r:id="rId27"/>
    <p:sldId id="291" r:id="rId28"/>
    <p:sldId id="261" r:id="rId29"/>
    <p:sldId id="278" r:id="rId30"/>
    <p:sldId id="263" r:id="rId31"/>
    <p:sldId id="265" r:id="rId32"/>
    <p:sldId id="26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374-B544-4D92-BACD-0CBC3E98087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DFA3-0850-4EA6-B35B-198B2B4E0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374-B544-4D92-BACD-0CBC3E98087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DFA3-0850-4EA6-B35B-198B2B4E0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374-B544-4D92-BACD-0CBC3E98087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DFA3-0850-4EA6-B35B-198B2B4E0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374-B544-4D92-BACD-0CBC3E98087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DFA3-0850-4EA6-B35B-198B2B4E0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374-B544-4D92-BACD-0CBC3E98087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DFA3-0850-4EA6-B35B-198B2B4E0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374-B544-4D92-BACD-0CBC3E98087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DFA3-0850-4EA6-B35B-198B2B4E0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374-B544-4D92-BACD-0CBC3E98087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DFA3-0850-4EA6-B35B-198B2B4E0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374-B544-4D92-BACD-0CBC3E98087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DFA3-0850-4EA6-B35B-198B2B4E0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374-B544-4D92-BACD-0CBC3E98087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DFA3-0850-4EA6-B35B-198B2B4E0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374-B544-4D92-BACD-0CBC3E98087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DFA3-0850-4EA6-B35B-198B2B4E0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0374-B544-4D92-BACD-0CBC3E98087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DFA3-0850-4EA6-B35B-198B2B4E0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E0374-B544-4D92-BACD-0CBC3E980876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DDFA3-0850-4EA6-B35B-198B2B4E0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282227841889913/photos/pcb.917557091690315/917557015023656/?type=3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1554"/>
            <a:ext cx="8763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ПАД  ВИЗАНТИЈЕ  И СРБИЈЕ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1451. долази на власт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султан Мехмед 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Освајач (1451-1481)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који одмах исказа намеру да освоји све хришћанске државе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Балкану и започе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припреме за освајање остатака  Византије: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Цариград и Пелопонез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CS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CS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sr-Latn-C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изградио Румели тврђаву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малоазијском делу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C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да из ње напада Цариград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146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8194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0"/>
            <a:ext cx="1600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own Arrow 6"/>
          <p:cNvSpPr/>
          <p:nvPr/>
        </p:nvSpPr>
        <p:spPr>
          <a:xfrm>
            <a:off x="6172201" y="1981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 flipH="1">
            <a:off x="838200" y="2286000"/>
            <a:ext cx="182881" cy="762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15200" y="213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Мехмед </a:t>
            </a:r>
            <a:r>
              <a:rPr lang="sr-Latn-CS" dirty="0" smtClean="0"/>
              <a:t>II</a:t>
            </a:r>
            <a:endParaRPr lang="en-US" dirty="0"/>
          </a:p>
        </p:txBody>
      </p:sp>
    </p:spTree>
  </p:cSld>
  <p:clrMapOvr>
    <a:masterClrMapping/>
  </p:clrMapOvr>
  <p:transition spd="slow"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content-vie1-1.xx.fbcdn.net/hphotos-xtf1/v/t1.0-9/1891240_550637338382294_5656935009423602900_n.jpg?_nc_eui=AWjTL2iysOQQhCNEv6zS9EsS3IJS5dgaK2EEcw&amp;oh=3479c32d29ac8fbdaf3cd0b174ace401&amp;oe=55C4EAD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572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hphotos-xfl1/v/t1.0-9/1653693_825631930882832_771316823126286253_n.jpg?oh=38a500f01c6348ac1e87f963c93fa2c7&amp;oe=57109F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817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9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ТУРСКИ ОПСАДНИ ТОП, КОНСТАНТИНОПОЉ, МАЈ 1453.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content-vie1-1.xx.fbcdn.net/hphotos-xaf1/v/t1.0-9/10320578_550636915049003_9010956128447680342_n.jpg?_nc_eui=AWgWLEHI3TjAulYriuBLuBWd1mqJ_RbxLOil9Q&amp;oh=1f8f1f215539b43c0e4808e68459d904&amp;oe=560360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609600"/>
            <a:ext cx="6696075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scontent-vie1-1.xx.fbcdn.net/hphotos-xpf1/v/t1.0-9/10364081_550639465048748_7972553318532129075_n.jpg?_nc_eui=AWinvLmeqtPg0XvhKiBTs7eo3_EIS4hdLPz7DQ&amp;oh=8d0c0bce20a70789847125fb2f711b2c&amp;oe=55F3A4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381000"/>
            <a:ext cx="50292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/>
              <a:t>Турска опсада Цариграда 1453.</a:t>
            </a:r>
            <a:endParaRPr lang="en-US" sz="2400" b="1" dirty="0"/>
          </a:p>
        </p:txBody>
      </p:sp>
      <p:pic>
        <p:nvPicPr>
          <p:cNvPr id="11266" name="Picture 2" descr="https://m.ak.fbcdn.net/sphotos-c.ak/hphotos-ak-xta1/v/t1.0-9/10300417_550639535048741_6766863851952656778_n.jpg?_nc_eui=AWgDuO0KG3Sc3lVjqtTheUDbPVHlcpz21VUn1w&amp;oh=dc6743365d51de9d1cefad044e6e2341&amp;oe=55C4882C&amp;__gda__=1442312869_be1e320e7e87682c4fd8e57f4106db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14300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85800"/>
            <a:ext cx="80772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6096000"/>
            <a:ext cx="43434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</a:rPr>
              <a:t>Пад </a:t>
            </a:r>
            <a:r>
              <a:rPr lang="sr-Latn-CS" sz="2400" b="1" dirty="0" smtClean="0">
                <a:solidFill>
                  <a:schemeClr val="bg1"/>
                </a:solidFill>
              </a:rPr>
              <a:t> </a:t>
            </a:r>
            <a:r>
              <a:rPr lang="sr-Cyrl-CS" sz="2400" b="1" dirty="0" smtClean="0">
                <a:solidFill>
                  <a:schemeClr val="bg1"/>
                </a:solidFill>
              </a:rPr>
              <a:t>Цариград</a:t>
            </a:r>
            <a:r>
              <a:rPr lang="sr-Latn-CS" sz="2400" b="1" dirty="0" smtClean="0">
                <a:solidFill>
                  <a:schemeClr val="bg1"/>
                </a:solidFill>
              </a:rPr>
              <a:t>a </a:t>
            </a:r>
            <a:r>
              <a:rPr lang="sr-Cyrl-CS" sz="2400" b="1" dirty="0" smtClean="0">
                <a:solidFill>
                  <a:schemeClr val="bg1"/>
                </a:solidFill>
              </a:rPr>
              <a:t> 29.мај 1453</a:t>
            </a:r>
            <a:r>
              <a:rPr lang="sr-Cyrl-C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scontent-vie1-1.xx.fbcdn.net/hphotos-xpa1/v/t1.0-9/10255715_550106895102005_1366929637875782589_n.jpg?_nc_eui=AWhaLomRn-73xaR2cLiaKP0EMQLyP4Hy_dg7JQ&amp;oh=3009aff2d01dc11fec5d13410da42515&amp;oe=55F573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"/>
            <a:ext cx="9144000" cy="51435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6019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/>
              <a:t>Мехмед  </a:t>
            </a:r>
            <a:r>
              <a:rPr lang="sr-Latn-CS" sz="2800" b="1" dirty="0" smtClean="0"/>
              <a:t>II </a:t>
            </a:r>
            <a:r>
              <a:rPr lang="sr-Cyrl-RS" sz="2800" b="1" dirty="0" smtClean="0"/>
              <a:t>Освајач </a:t>
            </a:r>
            <a:endParaRPr lang="en-US" sz="2800" b="1" dirty="0"/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9600" y="3810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b="1" dirty="0" smtClean="0"/>
              <a:t>Турска опсада Цариграда 1453</a:t>
            </a:r>
            <a:r>
              <a:rPr lang="sr-Latn-RS" sz="2800" b="1" dirty="0" smtClean="0"/>
              <a:t>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scontent-vie1-1.xx.fbcdn.net/hphotos-xfp1/v/t1.0-9/10292132_550639625048732_2561280383215817132_n.jpg?_nc_eui=AWhFDLBVdA4BmQDiytU1wNvDnpZ__2ERopAU5w&amp;oh=2ee21798a3378c98eedd5839e45fb3e3&amp;oe=55C17BC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580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scontent-vie1-1.xx.fbcdn.net/hphotos-xap1/v/t1.0-9/10366164_550647775047917_4086392726278354375_n.jpg?_nc_eui=AWjBhw-a_8eaK35qGTX4E-uCH9U7xDTwhLipXQ&amp;oh=5952b28c172451a87ca61e8287c2865e&amp;oe=55C108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91440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61554"/>
            <a:ext cx="8763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ПАД  ВИЗАНТИЈЕ  И СРБИЈЕ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1451. долази на власт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султан Мехмед 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Освајач (1451-1481)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r-Latn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који одмах исказа намеру да освоји све хришћанске државе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Балкану и започе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припреме за освајање остатака  Византије: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Цариград и Пелопонез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CS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CS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sr-Latn-C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изградио Румели тврђаву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малоазијском делу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C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да из ње напада Цариград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46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194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0"/>
            <a:ext cx="1600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own Arrow 6"/>
          <p:cNvSpPr/>
          <p:nvPr/>
        </p:nvSpPr>
        <p:spPr>
          <a:xfrm>
            <a:off x="6172201" y="1981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 flipH="1">
            <a:off x="838200" y="2286000"/>
            <a:ext cx="182881" cy="762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15200" y="213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Мехмед </a:t>
            </a:r>
            <a:r>
              <a:rPr lang="sr-Latn-CS" dirty="0" smtClean="0"/>
              <a:t>II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105156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858000" y="59436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ЦАРИГРАД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scontent-vie1-1.xx.fbcdn.net/hphotos-xpf1/v/t1.0-9/10344795_550645881714773_9181025507381058994_n.jpg?_nc_eui=AWh0fZcRcL6ut5a5V0rAGxceIil4S0CHEjXFJQ&amp;oh=a4536b080d1815dffbbfe3cb4e6e61ca&amp;oe=560C59C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57200"/>
            <a:ext cx="7620000" cy="6019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.xx.fbcdn.net/hphotos-xpa1/v/t1.0-9/11200590_726779030768123_8495823082036813722_n.jpg?oh=58251d41db79dea40364b60e48b63c05&amp;oe=55D6372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Пад Цариграда 29.мај 1453.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/>
          </a:p>
        </p:txBody>
      </p:sp>
    </p:spTree>
  </p:cSld>
  <p:clrMapOvr>
    <a:masterClrMapping/>
  </p:clrMapOvr>
  <p:transition spd="slow">
    <p:wedge/>
    <p:sndAc>
      <p:stSnd>
        <p:snd r:embed="rId2" name="explode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scontent-vie1-1.xx.fbcdn.net/hphotos-xpf1/v/t1.0-9/1513724_550645901714771_7694050130009815200_n.jpg?_nc_eui=AWh81FFuoUlM5syc7YhFheTXTdBsnSRsYDlNaA&amp;oh=47a802347235bb846b00f1e31f34c45b&amp;oe=55FFCD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scontent-vie1-1.xx.fbcdn.net/hphotos-xfp1/v/t1.0-9/10300767_550106475102047_40250447356639643_n.jpg?_nc_eui=AWioxheJdIvbVnDcgdoIm7y0iKq0Iiw1hLjq1A&amp;oh=fbd2101e338409af2740473ca6a649ce&amp;oe=55C459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scontent-vie1-1.xx.fbcdn.net/hphotos-xpf1/v/t1.0-9/1601504_550107595101935_8701259654240334463_n.jpg?_nc_eui=AWg6Mju47jBsfI-FiZSoXNuoZZxCxy_KTspFUQ&amp;oh=0b1cc862f14c74b20196380a2b198314&amp;oe=55F3EB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scontent-vie1-1.xx.fbcdn.net/hphotos-xpa1/v/t1.0-9/10345578_550644478381580_3916878931374339629_n.jpg?_nc_eui=AWhBLEGvdnaCl11gfgX4rfwn5ZylGeiJnPw56g&amp;oh=0a98c0943915dbc070df9626f2453e4a&amp;oe=55F339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838200"/>
            <a:ext cx="7620000" cy="5457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hphotos-xpt1/v/t1.0-9/11062057_734064113372948_9145640952981348557_n.jpg?oh=45acc773e10f9213e07c5605f90d5041&amp;oe=55F362E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248400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2800" b="1" dirty="0" smtClean="0"/>
              <a:t>Последњи отпор</a:t>
            </a:r>
            <a:endParaRPr lang="en-US" sz="2800" b="1" dirty="0"/>
          </a:p>
        </p:txBody>
      </p:sp>
    </p:spTree>
  </p:cSld>
  <p:clrMapOvr>
    <a:masterClrMapping/>
  </p:clrMapOvr>
  <p:transition spd="slow">
    <p:wedge/>
    <p:sndAc>
      <p:stSnd>
        <p:snd r:embed="rId2" name="explode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s://scontent-vie1-1.xx.fbcdn.net/hphotos-xfp1/v/t1.0-9/10371947_550644121714949_8144912977046592119_n.jpg?_nc_eui=AWgIrpa6lDq30hBW6hFqAEkRjpNSHFHZJ0RAJA&amp;oh=35525de620c5fcf338da9fdc00f23324&amp;oe=55C237C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9144000" cy="50768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drumroll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381000"/>
            <a:ext cx="533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Огромна турска војска састављена од јаничара, Анадолаца и хришћанских вазала </a:t>
            </a:r>
          </a:p>
          <a:p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(и  суморни деспот Ђурђе ) је опколила и </a:t>
            </a:r>
          </a:p>
          <a:p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топовском паљбом бомбардовала Цариград и са копна и са мора уз јурише јаничара под бичевима  , ,,тврђава хришћанства” је  одолевала од 16.априла 1453. под командом  цара Константина лично на зидинама града  све  до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29. маја 1453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.када су Турци прошли кроз рупе од топовских ђулади  у копненом делу бедема  јер више није било  војника да запушавају рупе , али ни византијског цара јер</a:t>
            </a:r>
            <a:r>
              <a:rPr kumimoji="0" lang="sr-Cyrl-C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је погинуо у одбрани,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 Византије јер се са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пад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ом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Цариграда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окончала и њена хиљадугодишња историја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endParaRPr lang="sr-Cyrl-CS" sz="2000" dirty="0">
              <a:latin typeface="Calibri" pitchFamily="34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3809999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3400" y="5257800"/>
            <a:ext cx="83820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chemeClr val="bg1"/>
                </a:solidFill>
              </a:rPr>
              <a:t>Последњи византијски цар Константин </a:t>
            </a:r>
            <a:r>
              <a:rPr lang="sr-Latn-CS" sz="2000" b="1" dirty="0" smtClean="0">
                <a:solidFill>
                  <a:schemeClr val="bg1"/>
                </a:solidFill>
              </a:rPr>
              <a:t>XI </a:t>
            </a:r>
            <a:r>
              <a:rPr lang="sr-Cyrl-CS" sz="2000" b="1" dirty="0" smtClean="0">
                <a:solidFill>
                  <a:schemeClr val="bg1"/>
                </a:solidFill>
              </a:rPr>
              <a:t>Драгаш, гине на зидинама Цариграда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019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Мехмед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Освајач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наређује да се мртвом Константину</a:t>
            </a:r>
            <a:r>
              <a:rPr kumimoji="0" lang="sr-Cyrl-C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одсече глава и набије на стуб како би показао да Византија више нема владара.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lus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5943600"/>
            <a:ext cx="4876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Последња битка ромејског цара Константина XI Палеолога, 29.05.1453.</a:t>
            </a:r>
            <a:endParaRPr lang="en-US" b="1" dirty="0"/>
          </a:p>
        </p:txBody>
      </p:sp>
      <p:pic>
        <p:nvPicPr>
          <p:cNvPr id="4098" name="Picture 2" descr="https://scontent-vie1-1.xx.fbcdn.net/hphotos-xaf1/v/t1.0-9/11390033_735295253249834_9085641350376046193_n.jpg?_nc_eui=AWg4DvXiHgKpEQ1DPT6FAgZKaGqp2ZvBsq7xOg&amp;oh=d4aa89d578b8777bd6abe70d17919cff&amp;oe=55C0B5B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"/>
            <a:ext cx="9144000" cy="5353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228600"/>
            <a:ext cx="594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Последњи византијски цар Константин 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XI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Драгаш тражи помоћ Западне Европе и јавно прелази у католичанство али се позиву одазвао само одред од </a:t>
            </a:r>
            <a:r>
              <a:rPr kumimoji="0" lang="sr-Latn-R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00 Ђеновљана по</a:t>
            </a:r>
            <a:r>
              <a:rPr lang="sr-Cyrl-CS" sz="2400" b="1" baseline="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sr-Cyrl-C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командом Ђустинијнија </a:t>
            </a:r>
          </a:p>
          <a:p>
            <a:r>
              <a:rPr lang="sr-Cyrl-CS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Лонага,200  из Напуља,Венеције... укупно око 2000 из Италије и 3000 Византинаца који су  се храбро  борили!,</a:t>
            </a:r>
          </a:p>
          <a:p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2476500" cy="3267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28600" y="3657600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FF00"/>
                </a:solidFill>
              </a:rPr>
              <a:t>Константин </a:t>
            </a:r>
            <a:r>
              <a:rPr lang="sr-Latn-CS" sz="2400" b="1" dirty="0" smtClean="0">
                <a:solidFill>
                  <a:srgbClr val="FFFF00"/>
                </a:solidFill>
              </a:rPr>
              <a:t>XI </a:t>
            </a:r>
            <a:r>
              <a:rPr lang="sr-Cyrl-CS" sz="2400" b="1" dirty="0" smtClean="0">
                <a:solidFill>
                  <a:srgbClr val="FFFF00"/>
                </a:solidFill>
              </a:rPr>
              <a:t>Драгаш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Палеолог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посаледњи византијски</a:t>
            </a:r>
            <a:r>
              <a:rPr kumimoji="0" lang="sr-Cyrl-CS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цар</a:t>
            </a:r>
          </a:p>
          <a:p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унук нашег истоименог </a:t>
            </a:r>
          </a:p>
          <a:p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обласног господара Македоније) </a:t>
            </a:r>
            <a:endParaRPr lang="en-US" sz="2000" b="1" dirty="0"/>
          </a:p>
        </p:txBody>
      </p:sp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276600"/>
            <a:ext cx="5715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124200" y="30480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CS" sz="2000" dirty="0" smtClean="0"/>
          </a:p>
          <a:p>
            <a:r>
              <a:rPr lang="sr-Cyrl-CS" sz="2000" b="1" dirty="0" smtClean="0">
                <a:solidFill>
                  <a:srgbClr val="7030A0"/>
                </a:solidFill>
              </a:rPr>
              <a:t>Цариград- Константинопољ</a:t>
            </a:r>
            <a:r>
              <a:rPr lang="sr-Cyrl-CS" b="1" dirty="0" smtClean="0">
                <a:solidFill>
                  <a:srgbClr val="7030A0"/>
                </a:solidFill>
              </a:rPr>
              <a:t>- данашњи изглед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Bent-Up Arrow 8"/>
          <p:cNvSpPr/>
          <p:nvPr/>
        </p:nvSpPr>
        <p:spPr>
          <a:xfrm>
            <a:off x="2286000" y="3733800"/>
            <a:ext cx="381000" cy="762000"/>
          </a:xfrm>
          <a:prstGeom prst="bentUpArrow">
            <a:avLst>
              <a:gd name="adj1" fmla="val 28788"/>
              <a:gd name="adj2" fmla="val 2215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sz="20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Турци премештају престоницу из Једрена у Цариград и мењају име града у Истанбул а цркву Св.Софију претварају у џамију Аја Софију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sr-Cyrl-CS" sz="20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CS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Поскидали крстове а фреске прекречили арабескама.</a:t>
            </a:r>
            <a:r>
              <a:rPr lang="sr-Cyrl-C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chemeClr val="bg1"/>
                </a:solidFill>
              </a:rPr>
              <a:t>Затим </a:t>
            </a:r>
            <a:r>
              <a:rPr lang="sr-Cyrl-CS" sz="2000" b="1" dirty="0">
                <a:solidFill>
                  <a:srgbClr val="FFFF00"/>
                </a:solidFill>
              </a:rPr>
              <a:t>Мехмед </a:t>
            </a:r>
            <a:r>
              <a:rPr lang="sr-Latn-CS" sz="2000" b="1" dirty="0">
                <a:solidFill>
                  <a:srgbClr val="FFFF00"/>
                </a:solidFill>
              </a:rPr>
              <a:t>II</a:t>
            </a:r>
            <a:r>
              <a:rPr lang="sr-Cyrl-CS" sz="2000" b="1" dirty="0">
                <a:solidFill>
                  <a:srgbClr val="FFFF00"/>
                </a:solidFill>
              </a:rPr>
              <a:t> Освајач </a:t>
            </a:r>
            <a:r>
              <a:rPr lang="sr-Cyrl-CS" sz="2000" b="1" dirty="0">
                <a:solidFill>
                  <a:schemeClr val="bg1"/>
                </a:solidFill>
              </a:rPr>
              <a:t>нареди систематско пљачкање , рушење, одвођење у робље и растеривање становништва Србије ка северу и Смедереву  наредних 6 година.</a:t>
            </a:r>
            <a:r>
              <a:rPr lang="sr-Cyrl-CS" sz="2000" b="1" dirty="0">
                <a:solidFill>
                  <a:srgbClr val="FFFF00"/>
                </a:solidFill>
              </a:rPr>
              <a:t>1455</a:t>
            </a:r>
            <a:r>
              <a:rPr lang="sr-Cyrl-CS" sz="2000" b="1" dirty="0">
                <a:solidFill>
                  <a:schemeClr val="bg1"/>
                </a:solidFill>
              </a:rPr>
              <a:t>. </a:t>
            </a:r>
            <a:r>
              <a:rPr lang="sr-Cyrl-CS" sz="2000" b="1" dirty="0">
                <a:solidFill>
                  <a:srgbClr val="FFFF00"/>
                </a:solidFill>
              </a:rPr>
              <a:t>осваја</a:t>
            </a:r>
            <a:r>
              <a:rPr lang="sr-Cyrl-CS" sz="2000" b="1" dirty="0">
                <a:solidFill>
                  <a:schemeClr val="bg1"/>
                </a:solidFill>
              </a:rPr>
              <a:t> наш највећи </a:t>
            </a:r>
            <a:r>
              <a:rPr lang="sr-Cyrl-CS" sz="2000" b="1" dirty="0" smtClean="0">
                <a:solidFill>
                  <a:schemeClr val="bg1"/>
                </a:solidFill>
              </a:rPr>
              <a:t>рудник на Балкану </a:t>
            </a:r>
            <a:r>
              <a:rPr lang="sr-Cyrl-CS" sz="2000" b="1" dirty="0">
                <a:solidFill>
                  <a:schemeClr val="bg1"/>
                </a:solidFill>
              </a:rPr>
              <a:t>сребра и </a:t>
            </a:r>
            <a:r>
              <a:rPr lang="sr-Cyrl-CS" sz="2000" b="1" dirty="0" smtClean="0">
                <a:solidFill>
                  <a:schemeClr val="bg1"/>
                </a:solidFill>
              </a:rPr>
              <a:t>злата- </a:t>
            </a:r>
            <a:r>
              <a:rPr lang="sr-Cyrl-CS" sz="2000" b="1" dirty="0">
                <a:solidFill>
                  <a:srgbClr val="FFFF00"/>
                </a:solidFill>
              </a:rPr>
              <a:t>Ново Брдо </a:t>
            </a:r>
            <a:r>
              <a:rPr lang="sr-Cyrl-CS" sz="2000" b="1" dirty="0">
                <a:solidFill>
                  <a:schemeClr val="bg1"/>
                </a:solidFill>
              </a:rPr>
              <a:t>и тако крши мир из 1444.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362200"/>
            <a:ext cx="5715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деспот </a:t>
            </a:r>
            <a:r>
              <a:rPr lang="sr-Cyrl-C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Лазар </a:t>
            </a:r>
            <a:r>
              <a:rPr lang="sr-Cyrl-C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Бранковић ( 1456-1458 )</a:t>
            </a:r>
          </a:p>
          <a:p>
            <a:r>
              <a:rPr lang="sr-Cyrl-R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sr-Cyrl-C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олешљив и неодлуч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r-Cyrl-C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sr-Cyrl-CS" sz="2200" b="1" dirty="0" smtClean="0">
                <a:solidFill>
                  <a:srgbClr val="FFFF00"/>
                </a:solidFill>
              </a:rPr>
              <a:t> </a:t>
            </a:r>
            <a:r>
              <a:rPr lang="sr-Cyrl-CS" sz="2200" b="1" dirty="0" smtClean="0">
                <a:solidFill>
                  <a:schemeClr val="bg1"/>
                </a:solidFill>
              </a:rPr>
              <a:t>,није </a:t>
            </a:r>
            <a:r>
              <a:rPr lang="sr-Cyrl-CS" sz="2200" b="1" dirty="0">
                <a:solidFill>
                  <a:schemeClr val="bg1"/>
                </a:solidFill>
              </a:rPr>
              <a:t>могао рачунати ни на подршку мајке, ни браће јер су сви желели власт не бирајући средства  а то значи чак и уз лажну помоћ Турака или Мађара, султан је приде послао потурченог Србина Махмуда  (Михаила </a:t>
            </a:r>
            <a:r>
              <a:rPr lang="sr-Cyrl-CS" sz="2200" b="1" dirty="0" smtClean="0">
                <a:solidFill>
                  <a:schemeClr val="bg1"/>
                </a:solidFill>
              </a:rPr>
              <a:t>) Аранђеловића </a:t>
            </a:r>
            <a:r>
              <a:rPr lang="sr-Cyrl-CS" sz="2200" b="1" dirty="0">
                <a:solidFill>
                  <a:schemeClr val="bg1"/>
                </a:solidFill>
              </a:rPr>
              <a:t>да интригама што више завади Ђурђеве наследнике</a:t>
            </a:r>
            <a:r>
              <a:rPr lang="sr-Cyrl-CS" sz="2200" b="1" dirty="0" smtClean="0">
                <a:solidFill>
                  <a:schemeClr val="bg1"/>
                </a:solidFill>
              </a:rPr>
              <a:t>. Деспот </a:t>
            </a:r>
            <a:r>
              <a:rPr lang="sr-Cyrl-C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Лазар</a:t>
            </a:r>
            <a:r>
              <a:rPr lang="sr-Cyrl-C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склонио од </a:t>
            </a:r>
            <a:endParaRPr lang="sr-Latn-CS" sz="2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C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 сложне фамилије” </a:t>
            </a:r>
            <a:r>
              <a:rPr lang="sr-Cyrl-C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Сребреницу на Руднику </a:t>
            </a:r>
            <a:r>
              <a:rPr lang="sr-Cyrl-C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и умире 1458.</a:t>
            </a:r>
            <a:endParaRPr lang="sr-Latn-CS" sz="2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C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133600"/>
            <a:ext cx="26670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96000" y="6172200"/>
            <a:ext cx="27432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деспот Лазар Бранковић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6172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Деспота Лазара  наслеђује </a:t>
            </a:r>
            <a:r>
              <a:rPr kumimoji="0" lang="sr-Latn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кћерка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Јелена Јелача Бранковић (1459)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Она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на Ускрс 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удаје за босанског краљевића Стефана Томашевића и тако спаја 2 круне да би Босна бранила Смедерево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(по савету мађарског краља Матије Корвина)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Али, нови деспот предаје Смедерево </a:t>
            </a:r>
            <a:r>
              <a:rPr kumimoji="0" lang="sr-Cyrl-CS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20.јуна 1459.</a:t>
            </a:r>
            <a:r>
              <a:rPr kumimoji="0" lang="sr-Cyrl-CS" sz="2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Мехмеду 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sr-Cyrl-C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Освајач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без борбе и бежи у Босну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пад Српске деспотовине под турску власт.</a:t>
            </a:r>
            <a:endParaRPr kumimoji="0" lang="sr-Cyrl-C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"/>
            <a:ext cx="30480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3124200"/>
            <a:ext cx="4572001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43600" y="5410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FF0000"/>
                </a:solidFill>
              </a:rPr>
              <a:t>Јелена Бранковић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6400800"/>
            <a:ext cx="38100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Последњи владар и Србије и Босне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 flipV="1">
            <a:off x="4876800" y="6400800"/>
            <a:ext cx="533400" cy="3200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5181600" y="4343400"/>
            <a:ext cx="3810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2133600"/>
            <a:ext cx="60198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sz="2400" dirty="0" smtClean="0"/>
              <a:t>АУТОР:  Душица Максимовић</a:t>
            </a:r>
            <a:endParaRPr lang="en-US" sz="2400" dirty="0"/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hphotos-xaf1/v/t1.0-9/p526x296/63478_734527989993227_2710607433376574072_n.jpg?oh=d393656093bb1aaa6163081b6c38edd5&amp;oe=55F24C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"/>
            <a:ext cx="5010150" cy="6553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172200"/>
            <a:ext cx="8991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ЂОВАНИ ЂУСТИНИЈАНИ ЛОНГО (1418-1453) - један од последњих браниоца Цариграда.</a:t>
            </a:r>
            <a:endParaRPr lang="en-US" b="1" dirty="0"/>
          </a:p>
        </p:txBody>
      </p:sp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71800" y="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КОНСТАНТИН XI ДРАГАШ ПАЛЕОЛОГ (1449-1453)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content.xx.fbcdn.net/v/t1.0-9/13319730_917557015023656_2541509412092528296_n.jpg?oh=88cff760e4ff84d88084b021d55a2b97&amp;oe=57C34E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1"/>
            <a:ext cx="4419600" cy="6858000"/>
          </a:xfrm>
          <a:prstGeom prst="rect">
            <a:avLst/>
          </a:prstGeom>
          <a:noFill/>
        </p:spPr>
      </p:pic>
      <p:pic>
        <p:nvPicPr>
          <p:cNvPr id="27652" name="Picture 4" descr="https://scontent.xx.fbcdn.net/v/t1.0-9/13321676_917557011690323_7791878533695047750_n.jpg?oh=d8c52ff6882a6cdc78f49985a2c41088&amp;oe=57C8FEE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1" y="0"/>
            <a:ext cx="48768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59436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Споменик последњем ромејском василевсу - Константину XI Драгашу Палеологу (1449-1453).</a:t>
            </a:r>
          </a:p>
          <a:p>
            <a:r>
              <a:rPr lang="ru-RU" dirty="0" smtClean="0">
                <a:hlinkClick r:id="rId6"/>
              </a:rPr>
              <a:t/>
            </a:r>
            <a:br>
              <a:rPr lang="ru-RU" dirty="0" smtClean="0">
                <a:hlinkClick r:id="rId6"/>
              </a:rPr>
            </a:br>
            <a:endParaRPr lang="en-US" dirty="0"/>
          </a:p>
        </p:txBody>
      </p:sp>
    </p:spTree>
  </p:cSld>
  <p:clrMapOvr>
    <a:masterClrMapping/>
  </p:clrMapOvr>
  <p:transition spd="slow">
    <p:wipe dir="d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04800"/>
            <a:ext cx="38100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5257800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 smtClean="0">
                <a:solidFill>
                  <a:srgbClr val="0070C0"/>
                </a:solidFill>
              </a:rPr>
              <a:t> </a:t>
            </a:r>
            <a:r>
              <a:rPr lang="sr-Cyrl-CS" sz="2800" b="1" dirty="0" smtClean="0">
                <a:solidFill>
                  <a:srgbClr val="0070C0"/>
                </a:solidFill>
              </a:rPr>
              <a:t>српска принцеза </a:t>
            </a:r>
            <a:r>
              <a:rPr lang="sr-Latn-CS" sz="2800" b="1" dirty="0" smtClean="0">
                <a:solidFill>
                  <a:srgbClr val="0070C0"/>
                </a:solidFill>
              </a:rPr>
              <a:t> </a:t>
            </a:r>
            <a:r>
              <a:rPr lang="sr-Cyrl-CS" sz="2800" b="1" dirty="0" smtClean="0">
                <a:solidFill>
                  <a:srgbClr val="0070C0"/>
                </a:solidFill>
              </a:rPr>
              <a:t>Јелена Драгаш,супруга цара Манојла </a:t>
            </a:r>
            <a:r>
              <a:rPr lang="sr-Latn-CS" sz="2800" b="1" dirty="0" smtClean="0">
                <a:solidFill>
                  <a:srgbClr val="0070C0"/>
                </a:solidFill>
              </a:rPr>
              <a:t>II,</a:t>
            </a:r>
            <a:r>
              <a:rPr lang="sr-Cyrl-CS" sz="2800" b="1" dirty="0" smtClean="0">
                <a:solidFill>
                  <a:srgbClr val="0070C0"/>
                </a:solidFill>
              </a:rPr>
              <a:t> мајка</a:t>
            </a:r>
            <a:r>
              <a:rPr lang="sr-Latn-CS" sz="2800" b="1" dirty="0" smtClean="0">
                <a:solidFill>
                  <a:srgbClr val="0070C0"/>
                </a:solidFill>
              </a:rPr>
              <a:t> </a:t>
            </a:r>
            <a:r>
              <a:rPr lang="sr-Cyrl-CS" sz="2800" b="1" dirty="0" smtClean="0">
                <a:solidFill>
                  <a:srgbClr val="0070C0"/>
                </a:solidFill>
              </a:rPr>
              <a:t> К</a:t>
            </a:r>
            <a:r>
              <a:rPr lang="sr-Latn-CS" sz="2800" b="1" dirty="0" smtClean="0">
                <a:solidFill>
                  <a:srgbClr val="0070C0"/>
                </a:solidFill>
              </a:rPr>
              <a:t>o</a:t>
            </a:r>
            <a:r>
              <a:rPr lang="sr-Cyrl-CS" sz="2800" b="1" dirty="0" smtClean="0">
                <a:solidFill>
                  <a:srgbClr val="0070C0"/>
                </a:solidFill>
              </a:rPr>
              <a:t>нстантина </a:t>
            </a:r>
            <a:r>
              <a:rPr lang="sr-Latn-CS" sz="2800" b="1" dirty="0" smtClean="0">
                <a:solidFill>
                  <a:srgbClr val="0070C0"/>
                </a:solidFill>
              </a:rPr>
              <a:t>XI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hphotos-xap1/v/t1.0-9/10382751_550636885049006_730816649601773179_n.jpg?_nc_eui=AWjQgMY9_O7Ll2ZCsdnR9KE5RI4WuZ3fKrG1SQ&amp;oh=aa62d6049c315e9ee27efde637192e01&amp;oe=55C369E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371600"/>
            <a:ext cx="7620000" cy="51720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Турска опсада почиње: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scontent-vie1-1.xx.fbcdn.net/hphotos-xfp1/v/t1.0-9/10374976_550647061714655_341960505431570246_n.jpg?_nc_eui=AWjcD4zBXh3enmzD4YcNknY09qqxQPveokDD_g&amp;oh=74101ee2f855125d5698af6e1d24640d&amp;oe=5601F6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9060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647</Words>
  <Application>Microsoft Office PowerPoint</Application>
  <PresentationFormat>On-screen Show (4:3)</PresentationFormat>
  <Paragraphs>84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Nemanja</dc:creator>
  <cp:lastModifiedBy>User</cp:lastModifiedBy>
  <cp:revision>71</cp:revision>
  <dcterms:created xsi:type="dcterms:W3CDTF">2011-04-23T16:48:04Z</dcterms:created>
  <dcterms:modified xsi:type="dcterms:W3CDTF">2016-05-31T19:13:57Z</dcterms:modified>
</cp:coreProperties>
</file>